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Play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fZSudTB8U24s4oy6e5SxbzRAaD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l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Pl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c70506031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c70506031c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c6580703b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c6580703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c70506031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c70506031c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c70506031c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c70506031c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c70506031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c70506031c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c70506031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c70506031c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21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31.pn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6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7418069" y="-1"/>
            <a:ext cx="2477041" cy="685800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3168287" y="4184572"/>
            <a:ext cx="23295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www.claro.com.br</a:t>
            </a:r>
            <a:endParaRPr/>
          </a:p>
        </p:txBody>
      </p:sp>
      <p:sp>
        <p:nvSpPr>
          <p:cNvPr id="86" name="Google Shape;86;p1"/>
          <p:cNvSpPr txBox="1"/>
          <p:nvPr/>
        </p:nvSpPr>
        <p:spPr>
          <a:xfrm>
            <a:off x="7581557" y="3414704"/>
            <a:ext cx="22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Pedro Melo - PM | CD</a:t>
            </a:r>
            <a:endParaRPr/>
          </a:p>
        </p:txBody>
      </p:sp>
      <p:pic>
        <p:nvPicPr>
          <p:cNvPr descr="Logo da organização Claro Brasil"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516" y="280306"/>
            <a:ext cx="1331324" cy="13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1943" y="320084"/>
            <a:ext cx="1045574" cy="10455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/>
          <p:nvPr/>
        </p:nvSpPr>
        <p:spPr>
          <a:xfrm>
            <a:off x="1333668" y="2360265"/>
            <a:ext cx="6193393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 de Negócio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 Hackathon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 Academy</a:t>
            </a:r>
            <a:endParaRPr/>
          </a:p>
        </p:txBody>
      </p:sp>
      <p:sp>
        <p:nvSpPr>
          <p:cNvPr id="90" name="Google Shape;90;p1"/>
          <p:cNvSpPr txBox="1"/>
          <p:nvPr/>
        </p:nvSpPr>
        <p:spPr>
          <a:xfrm>
            <a:off x="7581558" y="3041587"/>
            <a:ext cx="22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Marcos Souza - ED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7581558" y="2295155"/>
            <a:ext cx="22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Franciele Moritz - AN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7581557" y="3787822"/>
            <a:ext cx="22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Roberto Sianciulis - ED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7581558" y="2668371"/>
            <a:ext cx="225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Joniel Maycon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ED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0003266" y="5887655"/>
            <a:ext cx="208526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Janeiro 2026</a:t>
            </a:r>
            <a:endParaRPr/>
          </a:p>
        </p:txBody>
      </p:sp>
      <p:pic>
        <p:nvPicPr>
          <p:cNvPr descr="Formação em Engenharia de Dados" id="95" name="Google Shape;9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585" y="5984395"/>
            <a:ext cx="1862223" cy="44030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7924457" y="1455920"/>
            <a:ext cx="1380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SQUAD 05</a:t>
            </a:r>
            <a:endParaRPr/>
          </a:p>
        </p:txBody>
      </p:sp>
      <p:pic>
        <p:nvPicPr>
          <p:cNvPr descr="Oracle | Dell BRASIL" id="97" name="Google Shape;97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020" y="5923353"/>
            <a:ext cx="1482507" cy="55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c70506031c_0_62"/>
          <p:cNvSpPr txBox="1"/>
          <p:nvPr/>
        </p:nvSpPr>
        <p:spPr>
          <a:xfrm>
            <a:off x="330778" y="295492"/>
            <a:ext cx="36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209" name="Google Shape;209;g3c70506031c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c70506031c_0_62"/>
          <p:cNvSpPr txBox="1"/>
          <p:nvPr/>
        </p:nvSpPr>
        <p:spPr>
          <a:xfrm>
            <a:off x="498026" y="846675"/>
            <a:ext cx="55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06. Baseline_final e Validação OOT</a:t>
            </a:r>
            <a:endParaRPr/>
          </a:p>
        </p:txBody>
      </p:sp>
      <p:pic>
        <p:nvPicPr>
          <p:cNvPr id="211" name="Google Shape;211;g3c70506031c_0_62"/>
          <p:cNvPicPr preferRelativeResize="0"/>
          <p:nvPr/>
        </p:nvPicPr>
        <p:blipFill rotWithShape="1">
          <a:blip r:embed="rId4">
            <a:alphaModFix/>
          </a:blip>
          <a:srcRect b="21147" l="14255" r="62279" t="51218"/>
          <a:stretch/>
        </p:blipFill>
        <p:spPr>
          <a:xfrm>
            <a:off x="568450" y="1459350"/>
            <a:ext cx="2622276" cy="17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c70506031c_0_62"/>
          <p:cNvPicPr preferRelativeResize="0"/>
          <p:nvPr/>
        </p:nvPicPr>
        <p:blipFill rotWithShape="1">
          <a:blip r:embed="rId5">
            <a:alphaModFix/>
          </a:blip>
          <a:srcRect b="12361" l="10840" r="56652" t="15685"/>
          <a:stretch/>
        </p:blipFill>
        <p:spPr>
          <a:xfrm>
            <a:off x="626263" y="3512150"/>
            <a:ext cx="2506651" cy="3119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c70506031c_0_62"/>
          <p:cNvPicPr preferRelativeResize="0"/>
          <p:nvPr/>
        </p:nvPicPr>
        <p:blipFill rotWithShape="1">
          <a:blip r:embed="rId6">
            <a:alphaModFix/>
          </a:blip>
          <a:srcRect b="28407" l="0" r="0" t="0"/>
          <a:stretch/>
        </p:blipFill>
        <p:spPr>
          <a:xfrm>
            <a:off x="3343125" y="1368375"/>
            <a:ext cx="8518100" cy="5297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da organização Claro Brasil" id="218" name="Google Shape;21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8"/>
          <p:cNvSpPr txBox="1"/>
          <p:nvPr/>
        </p:nvSpPr>
        <p:spPr>
          <a:xfrm>
            <a:off x="347175" y="279175"/>
            <a:ext cx="9081600" cy="47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LIMITAÇÕES E PRÓXIMOS PASSOS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Limitações Identificadas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Performance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✅ </a:t>
            </a:r>
            <a:r>
              <a:rPr b="1" lang="pt-BR" sz="1100">
                <a:solidFill>
                  <a:schemeClr val="dk1"/>
                </a:solidFill>
              </a:rPr>
              <a:t>AUC/KS razoáveis</a:t>
            </a:r>
            <a:r>
              <a:rPr lang="pt-BR" sz="1100">
                <a:solidFill>
                  <a:schemeClr val="dk1"/>
                </a:solidFill>
              </a:rPr>
              <a:t> (0.71/0.31) mas não excepcionais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❌ </a:t>
            </a:r>
            <a:r>
              <a:rPr b="1" lang="pt-BR" sz="1100">
                <a:solidFill>
                  <a:schemeClr val="dk1"/>
                </a:solidFill>
              </a:rPr>
              <a:t>Baixa captura nos decis altos:</a:t>
            </a:r>
            <a:r>
              <a:rPr lang="pt-BR" sz="1100">
                <a:solidFill>
                  <a:schemeClr val="dk1"/>
                </a:solidFill>
              </a:rPr>
              <a:t> Top 3 decis = 12.5% FPDs (ideal: 35-45%)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❌ </a:t>
            </a:r>
            <a:r>
              <a:rPr b="1" lang="pt-BR" sz="1100">
                <a:solidFill>
                  <a:schemeClr val="dk1"/>
                </a:solidFill>
              </a:rPr>
              <a:t>Recall FPD baixo</a:t>
            </a:r>
            <a:r>
              <a:rPr lang="pt-BR" sz="1100">
                <a:solidFill>
                  <a:schemeClr val="dk1"/>
                </a:solidFill>
              </a:rPr>
              <a:t> com threshold 0.5 (6-7% treino/val, 28% OOT)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Causa raiz:</a:t>
            </a:r>
            <a:r>
              <a:rPr lang="pt-BR" sz="1100">
                <a:solidFill>
                  <a:schemeClr val="dk1"/>
                </a:solidFill>
              </a:rPr>
              <a:t> Distribuição de scores "achatada", falta separação nas caudas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Dados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Amostragem (30%)</a:t>
            </a:r>
            <a:r>
              <a:rPr lang="pt-BR" sz="1100">
                <a:solidFill>
                  <a:schemeClr val="dk1"/>
                </a:solidFill>
              </a:rPr>
              <a:t> pode ter perdido variabilidade de cauda longa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Missing values</a:t>
            </a:r>
            <a:r>
              <a:rPr lang="pt-BR" sz="1100">
                <a:solidFill>
                  <a:schemeClr val="dk1"/>
                </a:solidFill>
              </a:rPr>
              <a:t> tratados de forma simplificada (-999, MISSING)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Desbalanceamento</a:t>
            </a:r>
            <a:r>
              <a:rPr lang="pt-BR" sz="1100">
                <a:solidFill>
                  <a:schemeClr val="dk1"/>
                </a:solidFill>
              </a:rPr>
              <a:t> (20% FPD) não tratado com técnicas de resampling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Features</a:t>
            </a:r>
            <a:endParaRPr b="1"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Interações</a:t>
            </a:r>
            <a:r>
              <a:rPr lang="pt-BR" sz="1100">
                <a:solidFill>
                  <a:schemeClr val="dk1"/>
                </a:solidFill>
              </a:rPr>
              <a:t> não exploradas sistematicamente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Não-linearidades</a:t>
            </a:r>
            <a:r>
              <a:rPr lang="pt-BR" sz="1100">
                <a:solidFill>
                  <a:schemeClr val="dk1"/>
                </a:solidFill>
              </a:rPr>
              <a:t> capturadas apenas via WOE (10 bins)</a:t>
            </a:r>
            <a:endParaRPr sz="11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"/>
          <p:cNvSpPr txBox="1"/>
          <p:nvPr/>
        </p:nvSpPr>
        <p:spPr>
          <a:xfrm>
            <a:off x="6207675" y="211000"/>
            <a:ext cx="7603500" cy="62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Próximos Passos (Roadmap)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Curto Prazo (melhoria incremental)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Feature Engineering Avançada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Criar interações entre top features (ex: SCORE_01 × QTD_SAFRAS_ATRASO)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Testar ratios (ex: AVG_DIAS_ATRASO / QTD_SAFRAS)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Transformações não-lineares (log, sqrt, polynomial)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Ganho esperado:</a:t>
            </a:r>
            <a:r>
              <a:rPr lang="pt-BR" sz="1100">
                <a:solidFill>
                  <a:schemeClr val="dk1"/>
                </a:solidFill>
              </a:rPr>
              <a:t> AUC +0.02 a +0.03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Otimização de Threshold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Calibrar threshold para recall FPD 40-50%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Análise custo-benefício (falso positivo vs falso negativo)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Definir múltiplos thresholds por perfil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Ganho esperado:</a:t>
            </a:r>
            <a:r>
              <a:rPr lang="pt-BR" sz="1100">
                <a:solidFill>
                  <a:schemeClr val="dk1"/>
                </a:solidFill>
              </a:rPr>
              <a:t> Melhoria em métricas de negócio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Segmentação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Modelos separados por perfil (FLEX vs Controle)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Estratificação por primeira fatura (sim/não)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Análise de subgrupos (aquisição vs migração)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Ganho esperado:</a:t>
            </a:r>
            <a:r>
              <a:rPr lang="pt-BR" sz="1100">
                <a:solidFill>
                  <a:schemeClr val="dk1"/>
                </a:solidFill>
              </a:rPr>
              <a:t> KS +5 a +10 pontos em alguns segmentos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Médio Prazo (mudança de paradigma)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</a:rPr>
              <a:t> Algoritmos Ensemble</a:t>
            </a:r>
            <a:r>
              <a:rPr lang="pt-BR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XGBoost/LightGBM para capturar não-linearidades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Random Forest para baseline ensemble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pt-BR" sz="1100">
                <a:solidFill>
                  <a:schemeClr val="dk1"/>
                </a:solidFill>
              </a:rPr>
              <a:t>[ ] Stacking (Logística + XGB + RF)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pt-BR" sz="1100">
                <a:solidFill>
                  <a:schemeClr val="dk1"/>
                </a:solidFill>
              </a:rPr>
              <a:t>Ganho esperado:</a:t>
            </a:r>
            <a:r>
              <a:rPr lang="pt-BR" sz="1100">
                <a:solidFill>
                  <a:schemeClr val="dk1"/>
                </a:solidFill>
              </a:rPr>
              <a:t> AUC +0.03 a +0.05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/>
          <p:nvPr/>
        </p:nvSpPr>
        <p:spPr>
          <a:xfrm>
            <a:off x="0" y="1"/>
            <a:ext cx="12192000" cy="581100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4648744" y="4669587"/>
            <a:ext cx="232954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</a:t>
            </a:r>
            <a:r>
              <a:rPr b="1"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claro</a:t>
            </a: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.com.br</a:t>
            </a:r>
            <a:endParaRPr/>
          </a:p>
        </p:txBody>
      </p:sp>
      <p:cxnSp>
        <p:nvCxnSpPr>
          <p:cNvPr id="227" name="Google Shape;227;p9"/>
          <p:cNvCxnSpPr/>
          <p:nvPr/>
        </p:nvCxnSpPr>
        <p:spPr>
          <a:xfrm>
            <a:off x="5617572" y="2051834"/>
            <a:ext cx="0" cy="1718966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9"/>
          <p:cNvSpPr txBox="1"/>
          <p:nvPr/>
        </p:nvSpPr>
        <p:spPr>
          <a:xfrm>
            <a:off x="6096000" y="2489934"/>
            <a:ext cx="392698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Obrigado!</a:t>
            </a:r>
            <a:endParaRPr/>
          </a:p>
        </p:txBody>
      </p:sp>
      <p:pic>
        <p:nvPicPr>
          <p:cNvPr descr="Logo da organização Claro Brasil" id="229" name="Google Shape;2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986" y="1820892"/>
            <a:ext cx="2169082" cy="2169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18470" y="280306"/>
            <a:ext cx="1045574" cy="10455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ção em Engenharia de Dados" id="231" name="Google Shape;23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585" y="5984395"/>
            <a:ext cx="1862223" cy="4403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cle | Dell BRASIL" id="232" name="Google Shape;232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2020" y="5923353"/>
            <a:ext cx="1482507" cy="553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 da organização Claro Brasil" id="102" name="Google Shape;102;g3c6580703b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6894" y="134404"/>
            <a:ext cx="476778" cy="47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g3c6580703bb_0_0" title="download (2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013" y="634023"/>
            <a:ext cx="4888924" cy="26368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4" name="Google Shape;104;g3c6580703bb_0_0"/>
          <p:cNvSpPr txBox="1"/>
          <p:nvPr/>
        </p:nvSpPr>
        <p:spPr>
          <a:xfrm>
            <a:off x="391025" y="210975"/>
            <a:ext cx="3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1. Entendimento dos dados e insights</a:t>
            </a:r>
            <a:endParaRPr/>
          </a:p>
        </p:txBody>
      </p:sp>
      <p:sp>
        <p:nvSpPr>
          <p:cNvPr id="105" name="Google Shape;105;g3c6580703bb_0_0"/>
          <p:cNvSpPr txBox="1"/>
          <p:nvPr/>
        </p:nvSpPr>
        <p:spPr>
          <a:xfrm>
            <a:off x="158525" y="3225475"/>
            <a:ext cx="4833900" cy="14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3137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16"/>
              <a:buChar char="●"/>
            </a:pPr>
            <a:r>
              <a:rPr b="1" lang="pt-BR" sz="1016">
                <a:solidFill>
                  <a:schemeClr val="dk1"/>
                </a:solidFill>
              </a:rPr>
              <a:t>O risco é estrutural e explicado pelo tipo de público, não pela safra: </a:t>
            </a:r>
            <a:r>
              <a:rPr b="1" lang="pt-BR" sz="1000">
                <a:solidFill>
                  <a:schemeClr val="dk1"/>
                </a:solidFill>
              </a:rPr>
              <a:t>A inadimplência não é efeito de período.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BR" sz="1000">
                <a:solidFill>
                  <a:srgbClr val="1F1F1F"/>
                </a:solidFill>
                <a:highlight>
                  <a:schemeClr val="lt1"/>
                </a:highlight>
              </a:rPr>
              <a:t>As barras mostram um volume relativamente estável entre 202410 e 202503, com pequenas variações. Não há ruptura de base nem explosão ou colapso de público</a:t>
            </a:r>
            <a:endParaRPr sz="10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BR" sz="1000">
                <a:solidFill>
                  <a:srgbClr val="1F1F1F"/>
                </a:solidFill>
                <a:highlight>
                  <a:schemeClr val="lt1"/>
                </a:highlight>
              </a:rPr>
              <a:t>FPD: Após um choque inicial de risco em 202411, a base instalada apresentou melhora progressiva de FPD até 202502, com leve reversão em 202503, sem evidência de deterioração estrutural.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106" name="Google Shape;106;g3c6580703bb_0_0"/>
          <p:cNvSpPr txBox="1"/>
          <p:nvPr/>
        </p:nvSpPr>
        <p:spPr>
          <a:xfrm>
            <a:off x="391025" y="4218775"/>
            <a:ext cx="4368900" cy="27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2</a:t>
            </a:r>
            <a:r>
              <a:rPr b="1" lang="pt-BR">
                <a:solidFill>
                  <a:srgbClr val="DA291C"/>
                </a:solidFill>
              </a:rPr>
              <a:t>. Quem é o público-alvo do modelo?</a:t>
            </a:r>
            <a:endParaRPr b="1">
              <a:solidFill>
                <a:srgbClr val="DA291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O modelo foi construído para clientes </a:t>
            </a:r>
            <a:r>
              <a:rPr b="1" lang="pt-BR" sz="1000">
                <a:solidFill>
                  <a:schemeClr val="dk1"/>
                </a:solidFill>
              </a:rPr>
              <a:t>pré-pagos </a:t>
            </a:r>
            <a:r>
              <a:rPr lang="pt-BR" sz="1000">
                <a:solidFill>
                  <a:schemeClr val="dk1"/>
                </a:solidFill>
              </a:rPr>
              <a:t>, com histórico comportamental suficiente para avaliação de risco.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pt-BR" sz="1000">
                <a:solidFill>
                  <a:schemeClr val="dk1"/>
                </a:solidFill>
              </a:rPr>
              <a:t>Todos aprovados ( </a:t>
            </a:r>
            <a:r>
              <a:rPr b="1" lang="pt-BR" sz="1000">
                <a:solidFill>
                  <a:srgbClr val="1F1F1F"/>
                </a:solidFill>
                <a:highlight>
                  <a:schemeClr val="lt1"/>
                </a:highlight>
              </a:rPr>
              <a:t>FLAG_INSTALACAO 1);</a:t>
            </a:r>
            <a:endParaRPr b="1" sz="10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Char char="-"/>
            </a:pPr>
            <a:r>
              <a:rPr lang="pt-BR" sz="1000">
                <a:solidFill>
                  <a:srgbClr val="1F1F1F"/>
                </a:solidFill>
                <a:highlight>
                  <a:schemeClr val="lt1"/>
                </a:highlight>
              </a:rPr>
              <a:t>Incluindo todos os inativos;</a:t>
            </a:r>
            <a:endParaRPr sz="10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Char char="-"/>
            </a:pPr>
            <a:r>
              <a:rPr lang="pt-BR" sz="1000">
                <a:solidFill>
                  <a:srgbClr val="1F1F1F"/>
                </a:solidFill>
                <a:highlight>
                  <a:schemeClr val="lt1"/>
                </a:highlight>
              </a:rPr>
              <a:t>Planos (flag_mig2) Aquisição, Flex e Pre;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000"/>
              <a:buChar char="-"/>
            </a:pPr>
            <a:r>
              <a:rPr lang="pt-BR" sz="1000">
                <a:solidFill>
                  <a:srgbClr val="1F1F1F"/>
                </a:solidFill>
                <a:highlight>
                  <a:schemeClr val="lt1"/>
                </a:highlight>
              </a:rPr>
              <a:t>Total de 2.565.985 CPF’s estudados;</a:t>
            </a:r>
            <a:endParaRPr sz="1000">
              <a:solidFill>
                <a:srgbClr val="1F1F1F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</a:rPr>
              <a:t>Determinação de Safras</a:t>
            </a:r>
            <a:endParaRPr b="1"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pt-BR" sz="1000">
                <a:solidFill>
                  <a:schemeClr val="dk1"/>
                </a:solidFill>
              </a:rPr>
              <a:t>Desenvolvimento: 10/2024 a 01/2025.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pt-BR" sz="1000">
                <a:solidFill>
                  <a:schemeClr val="dk1"/>
                </a:solidFill>
              </a:rPr>
              <a:t>Validação (OOT): 02/2025 e 03/2025.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pt-BR" sz="1000">
                <a:solidFill>
                  <a:schemeClr val="dk1"/>
                </a:solidFill>
              </a:rPr>
              <a:t>Flag_Instalacao 0: Análise de impacto separadamente.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g3c6580703bb_0_0" title="Green Organic Shapes Customer Journey Cycle Graph (2)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4025" y="687750"/>
            <a:ext cx="7019676" cy="52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3c6580703bb_0_0"/>
          <p:cNvSpPr txBox="1"/>
          <p:nvPr/>
        </p:nvSpPr>
        <p:spPr>
          <a:xfrm>
            <a:off x="4948563" y="6106175"/>
            <a:ext cx="7290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pt-BR" sz="900">
                <a:solidFill>
                  <a:schemeClr val="dk1"/>
                </a:solidFill>
              </a:rPr>
              <a:t>As variáveis-chave do estudo são aquelas que capturam </a:t>
            </a:r>
            <a:r>
              <a:rPr b="1" i="1" lang="pt-BR" sz="900">
                <a:solidFill>
                  <a:schemeClr val="dk1"/>
                </a:solidFill>
              </a:rPr>
              <a:t>quanto o CPF movimenta (valor)</a:t>
            </a:r>
            <a:r>
              <a:rPr i="1" lang="pt-BR" sz="900">
                <a:solidFill>
                  <a:schemeClr val="dk1"/>
                </a:solidFill>
              </a:rPr>
              <a:t>, </a:t>
            </a:r>
            <a:r>
              <a:rPr b="1" i="1" lang="pt-BR" sz="900">
                <a:solidFill>
                  <a:schemeClr val="dk1"/>
                </a:solidFill>
              </a:rPr>
              <a:t>com que frequência</a:t>
            </a:r>
            <a:r>
              <a:rPr i="1" lang="pt-BR" sz="900">
                <a:solidFill>
                  <a:schemeClr val="dk1"/>
                </a:solidFill>
              </a:rPr>
              <a:t>, </a:t>
            </a:r>
            <a:r>
              <a:rPr b="1" i="1" lang="pt-BR" sz="900">
                <a:solidFill>
                  <a:schemeClr val="dk1"/>
                </a:solidFill>
              </a:rPr>
              <a:t>quão recente é o uso</a:t>
            </a:r>
            <a:r>
              <a:rPr i="1" lang="pt-BR" sz="900">
                <a:solidFill>
                  <a:schemeClr val="dk1"/>
                </a:solidFill>
              </a:rPr>
              <a:t>, </a:t>
            </a:r>
            <a:r>
              <a:rPr b="1" i="1" lang="pt-BR" sz="900">
                <a:solidFill>
                  <a:schemeClr val="dk1"/>
                </a:solidFill>
              </a:rPr>
              <a:t>quanto depende de SOS</a:t>
            </a:r>
            <a:r>
              <a:rPr i="1" lang="pt-BR" sz="900">
                <a:solidFill>
                  <a:schemeClr val="dk1"/>
                </a:solidFill>
              </a:rPr>
              <a:t> e </a:t>
            </a:r>
            <a:r>
              <a:rPr b="1" i="1" lang="pt-BR" sz="900">
                <a:solidFill>
                  <a:schemeClr val="dk1"/>
                </a:solidFill>
              </a:rPr>
              <a:t>por onde opera</a:t>
            </a:r>
            <a:r>
              <a:rPr i="1" lang="pt-BR" sz="900">
                <a:solidFill>
                  <a:schemeClr val="dk1"/>
                </a:solidFill>
              </a:rPr>
              <a:t>, sendo </a:t>
            </a:r>
            <a:r>
              <a:rPr b="1" i="1" lang="pt-BR" sz="900">
                <a:solidFill>
                  <a:schemeClr val="dk1"/>
                </a:solidFill>
              </a:rPr>
              <a:t>sum_val_total, qt_recargas, qt_dias_com_recarga, recency_days e pct_trans_sos</a:t>
            </a:r>
            <a:r>
              <a:rPr i="1" lang="pt-BR" sz="900">
                <a:solidFill>
                  <a:schemeClr val="dk1"/>
                </a:solidFill>
              </a:rPr>
              <a:t> o núcleo explicativo do comportamento.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/>
          <p:nvPr/>
        </p:nvSpPr>
        <p:spPr>
          <a:xfrm>
            <a:off x="330778" y="295492"/>
            <a:ext cx="3621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2. Book de variáveis</a:t>
            </a:r>
            <a:endParaRPr/>
          </a:p>
        </p:txBody>
      </p:sp>
      <p:sp>
        <p:nvSpPr>
          <p:cNvPr id="114" name="Google Shape;114;p3"/>
          <p:cNvSpPr txBox="1"/>
          <p:nvPr/>
        </p:nvSpPr>
        <p:spPr>
          <a:xfrm>
            <a:off x="406250" y="739525"/>
            <a:ext cx="6396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3 books construídos para entendimento do comportamento dos clientes 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pt-BR" sz="1200">
                <a:solidFill>
                  <a:schemeClr val="dk1"/>
                </a:solidFill>
              </a:rPr>
              <a:t>insumo para análise exploratória, segmentação e modelo preditivo.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6803275" y="603275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Quando?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7058625" y="1223425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Por que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17" name="Google Shape;117;p3"/>
          <p:cNvSpPr txBox="1"/>
          <p:nvPr/>
        </p:nvSpPr>
        <p:spPr>
          <a:xfrm>
            <a:off x="7756675" y="739525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Onde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8012025" y="255625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Como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7776900" y="1571075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Quanto?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8600475" y="705463"/>
            <a:ext cx="11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Volume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8203463" y="1155300"/>
            <a:ext cx="12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Vai continuar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9220775" y="258326"/>
            <a:ext cx="15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Prestes a parar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9521675" y="1152613"/>
            <a:ext cx="95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Risco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descr="Logo da organização Claro Brasil" id="124" name="Google Shape;1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"/>
          <p:cNvSpPr txBox="1"/>
          <p:nvPr/>
        </p:nvSpPr>
        <p:spPr>
          <a:xfrm>
            <a:off x="8880763" y="1707325"/>
            <a:ext cx="1222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Preferência?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10388100" y="1224313"/>
            <a:ext cx="11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Qualidade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7" name="Google Shape;127;p3"/>
          <p:cNvSpPr txBox="1"/>
          <p:nvPr/>
        </p:nvSpPr>
        <p:spPr>
          <a:xfrm>
            <a:off x="10253450" y="1707325"/>
            <a:ext cx="11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Severo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9846563" y="741325"/>
            <a:ext cx="113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Recorrente</a:t>
            </a:r>
            <a:r>
              <a:rPr lang="pt-BR" sz="1200">
                <a:solidFill>
                  <a:schemeClr val="dk1"/>
                </a:solidFill>
              </a:rPr>
              <a:t>?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5500" y="3122723"/>
            <a:ext cx="736850" cy="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3"/>
          <p:cNvSpPr txBox="1"/>
          <p:nvPr/>
        </p:nvSpPr>
        <p:spPr>
          <a:xfrm>
            <a:off x="406250" y="1561425"/>
            <a:ext cx="7776600" cy="12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•As variáveis brutas foram avaliadas quanto à cardinalidade, preenchimento e relevância analítica.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/>
              <a:t>•Campos com valor único, predominância extrema ou alta cardinalidade sem ganho analítico não foram incluídos nos books.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000"/>
              <a:t>•Para algumas variáveis criadas foi realizado janelamento de 1,3,6,9 e 12 meses.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000"/>
              <a:t>•Granularidade dos books: CPF + SAFRA</a:t>
            </a:r>
            <a:endParaRPr sz="1000"/>
          </a:p>
        </p:txBody>
      </p:sp>
      <p:sp>
        <p:nvSpPr>
          <p:cNvPr id="131" name="Google Shape;131;p3"/>
          <p:cNvSpPr txBox="1"/>
          <p:nvPr/>
        </p:nvSpPr>
        <p:spPr>
          <a:xfrm>
            <a:off x="1701400" y="3372560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Recargas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2" name="Google Shape;13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2688" y="3122710"/>
            <a:ext cx="899875" cy="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 txBox="1"/>
          <p:nvPr/>
        </p:nvSpPr>
        <p:spPr>
          <a:xfrm>
            <a:off x="5891613" y="3372510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Pagamentos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4" name="Google Shape;13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98388" y="3122723"/>
            <a:ext cx="899875" cy="89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3"/>
          <p:cNvSpPr txBox="1"/>
          <p:nvPr/>
        </p:nvSpPr>
        <p:spPr>
          <a:xfrm>
            <a:off x="10080563" y="3372560"/>
            <a:ext cx="142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Atrasos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330775" y="4168500"/>
            <a:ext cx="36219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chemeClr val="dk1"/>
                </a:solidFill>
              </a:rPr>
              <a:t>Variáveis: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base bruta: </a:t>
            </a:r>
            <a:r>
              <a:rPr lang="pt-BR" sz="1200">
                <a:solidFill>
                  <a:schemeClr val="dk1"/>
                </a:solidFill>
              </a:rPr>
              <a:t>24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não recomendadas: </a:t>
            </a:r>
            <a:r>
              <a:rPr lang="pt-BR" sz="1200">
                <a:solidFill>
                  <a:schemeClr val="dk1"/>
                </a:solidFill>
              </a:rPr>
              <a:t>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Book final: </a:t>
            </a:r>
            <a:r>
              <a:rPr lang="pt-BR" sz="1200">
                <a:solidFill>
                  <a:schemeClr val="dk1"/>
                </a:solidFill>
              </a:rPr>
              <a:t>2.389 variáveis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Únicas:</a:t>
            </a:r>
            <a:r>
              <a:rPr lang="pt-BR" sz="1200">
                <a:solidFill>
                  <a:schemeClr val="dk1"/>
                </a:solidFill>
              </a:rPr>
              <a:t>749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Utilizadas no modelo base: </a:t>
            </a:r>
            <a:r>
              <a:rPr lang="pt-BR" sz="1200">
                <a:solidFill>
                  <a:schemeClr val="dk1"/>
                </a:solidFill>
              </a:rPr>
              <a:t>254 (114 +140[28*5])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37" name="Google Shape;137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42784" y="3202156"/>
            <a:ext cx="21638" cy="30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"/>
          <p:cNvSpPr txBox="1"/>
          <p:nvPr/>
        </p:nvSpPr>
        <p:spPr>
          <a:xfrm>
            <a:off x="4250800" y="4168500"/>
            <a:ext cx="39321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chemeClr val="dk1"/>
                </a:solidFill>
              </a:rPr>
              <a:t>Variáveis: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base bruta: </a:t>
            </a:r>
            <a:r>
              <a:rPr lang="pt-BR" sz="1200">
                <a:solidFill>
                  <a:schemeClr val="dk1"/>
                </a:solidFill>
              </a:rPr>
              <a:t>73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não recomendadas: </a:t>
            </a:r>
            <a:r>
              <a:rPr lang="pt-BR" sz="1200">
                <a:solidFill>
                  <a:schemeClr val="dk1"/>
                </a:solidFill>
              </a:rPr>
              <a:t>38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Book final: </a:t>
            </a:r>
            <a:r>
              <a:rPr lang="pt-BR" sz="1200">
                <a:solidFill>
                  <a:schemeClr val="dk1"/>
                </a:solidFill>
              </a:rPr>
              <a:t>123 variáveis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Únicas:</a:t>
            </a:r>
            <a:r>
              <a:rPr lang="pt-BR" sz="1200">
                <a:solidFill>
                  <a:schemeClr val="dk1"/>
                </a:solidFill>
              </a:rPr>
              <a:t>75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Utilizadas no modelo base: </a:t>
            </a:r>
            <a:r>
              <a:rPr lang="pt-BR" sz="1200">
                <a:solidFill>
                  <a:schemeClr val="dk1"/>
                </a:solidFill>
              </a:rPr>
              <a:t>123 (63 + 60[12*5]) 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39" name="Google Shape;139;p3"/>
          <p:cNvSpPr txBox="1"/>
          <p:nvPr/>
        </p:nvSpPr>
        <p:spPr>
          <a:xfrm>
            <a:off x="8324300" y="4168500"/>
            <a:ext cx="36219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 u="sng">
                <a:solidFill>
                  <a:schemeClr val="dk1"/>
                </a:solidFill>
              </a:rPr>
              <a:t>Variáveis:</a:t>
            </a:r>
            <a:endParaRPr b="1" sz="12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base bruta: </a:t>
            </a:r>
            <a:r>
              <a:rPr lang="pt-BR" sz="1200">
                <a:solidFill>
                  <a:schemeClr val="dk1"/>
                </a:solidFill>
              </a:rPr>
              <a:t>50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não recomendadas: </a:t>
            </a:r>
            <a:r>
              <a:rPr lang="pt-BR" sz="1200">
                <a:solidFill>
                  <a:schemeClr val="dk1"/>
                </a:solidFill>
              </a:rPr>
              <a:t>7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Book final: </a:t>
            </a:r>
            <a:r>
              <a:rPr lang="pt-BR" sz="1200">
                <a:solidFill>
                  <a:schemeClr val="dk1"/>
                </a:solidFill>
              </a:rPr>
              <a:t>102 variáveis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Únicas: </a:t>
            </a:r>
            <a:r>
              <a:rPr lang="pt-BR" sz="1200">
                <a:solidFill>
                  <a:schemeClr val="dk1"/>
                </a:solidFill>
              </a:rPr>
              <a:t>50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pt-BR" sz="1200">
                <a:solidFill>
                  <a:schemeClr val="dk1"/>
                </a:solidFill>
              </a:rPr>
              <a:t>Utilizadas no modelo base: </a:t>
            </a:r>
            <a:r>
              <a:rPr lang="pt-BR" sz="1200">
                <a:solidFill>
                  <a:schemeClr val="dk1"/>
                </a:solidFill>
              </a:rPr>
              <a:t>102 (37+65[13*5])  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40" name="Google Shape;14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4112549" y="3140949"/>
            <a:ext cx="21650" cy="30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/>
          <p:nvPr/>
        </p:nvSpPr>
        <p:spPr>
          <a:xfrm>
            <a:off x="330778" y="295492"/>
            <a:ext cx="3621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3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Proposta de Arquitetura de dados</a:t>
            </a:r>
            <a:endParaRPr/>
          </a:p>
        </p:txBody>
      </p:sp>
      <p:pic>
        <p:nvPicPr>
          <p:cNvPr descr="Logo da organização Claro Brasil" id="146" name="Google Shape;14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7"/>
          <p:cNvPicPr preferRelativeResize="0"/>
          <p:nvPr/>
        </p:nvPicPr>
        <p:blipFill rotWithShape="1">
          <a:blip r:embed="rId4">
            <a:alphaModFix/>
          </a:blip>
          <a:srcRect b="5220" l="0" r="0" t="10609"/>
          <a:stretch/>
        </p:blipFill>
        <p:spPr>
          <a:xfrm>
            <a:off x="0" y="1014565"/>
            <a:ext cx="12192000" cy="4212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/>
          <p:nvPr/>
        </p:nvSpPr>
        <p:spPr>
          <a:xfrm>
            <a:off x="330778" y="295492"/>
            <a:ext cx="362179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153" name="Google Shape;1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330778" y="687769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identificar, entre os clientes pré-pagos, aqueles que apresentam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menor probabilidade de inadimplência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ao migrar para o plano controle</a:t>
            </a:r>
            <a:endParaRPr/>
          </a:p>
        </p:txBody>
      </p:sp>
      <p:sp>
        <p:nvSpPr>
          <p:cNvPr id="155" name="Google Shape;155;p4"/>
          <p:cNvSpPr txBox="1"/>
          <p:nvPr/>
        </p:nvSpPr>
        <p:spPr>
          <a:xfrm>
            <a:off x="330778" y="1695599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Target: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Payment Default (FPD)</a:t>
            </a:r>
            <a:endParaRPr/>
          </a:p>
        </p:txBody>
      </p:sp>
      <p:sp>
        <p:nvSpPr>
          <p:cNvPr id="156" name="Google Shape;156;p4"/>
          <p:cNvSpPr txBox="1"/>
          <p:nvPr/>
        </p:nvSpPr>
        <p:spPr>
          <a:xfrm>
            <a:off x="330778" y="2299196"/>
            <a:ext cx="609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Determinação das safras:</a:t>
            </a:r>
            <a:endParaRPr/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 : </a:t>
            </a:r>
            <a:r>
              <a:rPr lang="pt-BR">
                <a:solidFill>
                  <a:schemeClr val="dk1"/>
                </a:solidFill>
              </a:rPr>
              <a:t>Out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>
                <a:solidFill>
                  <a:schemeClr val="dk1"/>
                </a:solidFill>
              </a:rPr>
              <a:t>2024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pt-BR">
                <a:solidFill>
                  <a:schemeClr val="dk1"/>
                </a:solidFill>
              </a:rPr>
              <a:t>Dez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>
                <a:solidFill>
                  <a:schemeClr val="dk1"/>
                </a:solidFill>
              </a:rPr>
              <a:t>2024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Teste (OOS) : </a:t>
            </a:r>
            <a:r>
              <a:rPr lang="pt-BR">
                <a:solidFill>
                  <a:schemeClr val="dk1"/>
                </a:solidFill>
              </a:rPr>
              <a:t>Jan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>
                <a:solidFill>
                  <a:schemeClr val="dk1"/>
                </a:solidFill>
              </a:rPr>
              <a:t>2025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</a:t>
            </a:r>
            <a:r>
              <a:rPr lang="pt-BR">
                <a:solidFill>
                  <a:schemeClr val="dk1"/>
                </a:solidFill>
              </a:rPr>
              <a:t>Jan/2025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603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VALIDAÇÃO (OOT) = </a:t>
            </a:r>
            <a:r>
              <a:rPr lang="pt-BR">
                <a:solidFill>
                  <a:schemeClr val="dk1"/>
                </a:solidFill>
              </a:rPr>
              <a:t>Fev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/2025 → </a:t>
            </a:r>
            <a:r>
              <a:rPr lang="pt-BR">
                <a:solidFill>
                  <a:schemeClr val="dk1"/>
                </a:solidFill>
              </a:rPr>
              <a:t>Mar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>
                <a:solidFill>
                  <a:schemeClr val="dk1"/>
                </a:solidFill>
              </a:rPr>
              <a:t>2025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57" name="Google Shape;157;p4"/>
          <p:cNvPicPr preferRelativeResize="0"/>
          <p:nvPr/>
        </p:nvPicPr>
        <p:blipFill rotWithShape="1">
          <a:blip r:embed="rId4">
            <a:alphaModFix/>
          </a:blip>
          <a:srcRect b="42030" l="13127" r="35248" t="46777"/>
          <a:stretch/>
        </p:blipFill>
        <p:spPr>
          <a:xfrm>
            <a:off x="4737882" y="1471501"/>
            <a:ext cx="6487817" cy="79086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4"/>
          <p:cNvSpPr txBox="1"/>
          <p:nvPr/>
        </p:nvSpPr>
        <p:spPr>
          <a:xfrm>
            <a:off x="8415650" y="842350"/>
            <a:ext cx="281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b="1" lang="pt-BR" sz="1800">
                <a:solidFill>
                  <a:schemeClr val="dk1"/>
                </a:solidFill>
              </a:rPr>
              <a:t>Baseline_score_01</a:t>
            </a:r>
            <a:endParaRPr/>
          </a:p>
        </p:txBody>
      </p:sp>
      <p:pic>
        <p:nvPicPr>
          <p:cNvPr id="159" name="Google Shape;159;p4"/>
          <p:cNvPicPr preferRelativeResize="0"/>
          <p:nvPr/>
        </p:nvPicPr>
        <p:blipFill rotWithShape="1">
          <a:blip r:embed="rId5">
            <a:alphaModFix/>
          </a:blip>
          <a:srcRect b="12432" l="15908" r="4707" t="34796"/>
          <a:stretch/>
        </p:blipFill>
        <p:spPr>
          <a:xfrm>
            <a:off x="3246100" y="3664164"/>
            <a:ext cx="7979591" cy="29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"/>
          <p:cNvPicPr preferRelativeResize="0"/>
          <p:nvPr/>
        </p:nvPicPr>
        <p:blipFill rotWithShape="1">
          <a:blip r:embed="rId6">
            <a:alphaModFix/>
          </a:blip>
          <a:srcRect b="41834" l="14491" r="52521" t="45921"/>
          <a:stretch/>
        </p:blipFill>
        <p:spPr>
          <a:xfrm>
            <a:off x="6284240" y="2522223"/>
            <a:ext cx="4941461" cy="103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"/>
          <p:cNvPicPr preferRelativeResize="0"/>
          <p:nvPr/>
        </p:nvPicPr>
        <p:blipFill rotWithShape="1">
          <a:blip r:embed="rId7">
            <a:alphaModFix/>
          </a:blip>
          <a:srcRect b="42639" l="14033" r="57609" t="41149"/>
          <a:stretch/>
        </p:blipFill>
        <p:spPr>
          <a:xfrm>
            <a:off x="176375" y="4678225"/>
            <a:ext cx="2968936" cy="95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70506031c_0_4"/>
          <p:cNvSpPr txBox="1"/>
          <p:nvPr/>
        </p:nvSpPr>
        <p:spPr>
          <a:xfrm>
            <a:off x="330778" y="295492"/>
            <a:ext cx="36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167" name="Google Shape;167;g3c70506031c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c70506031c_0_4"/>
          <p:cNvSpPr txBox="1"/>
          <p:nvPr/>
        </p:nvSpPr>
        <p:spPr>
          <a:xfrm>
            <a:off x="498024" y="984250"/>
            <a:ext cx="402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02. </a:t>
            </a:r>
            <a:r>
              <a:rPr b="1" lang="pt-BR" sz="1800">
                <a:solidFill>
                  <a:schemeClr val="dk1"/>
                </a:solidFill>
              </a:rPr>
              <a:t>Baseline_score_01_score_02</a:t>
            </a:r>
            <a:endParaRPr/>
          </a:p>
        </p:txBody>
      </p:sp>
      <p:pic>
        <p:nvPicPr>
          <p:cNvPr id="169" name="Google Shape;169;g3c70506031c_0_4"/>
          <p:cNvPicPr preferRelativeResize="0"/>
          <p:nvPr/>
        </p:nvPicPr>
        <p:blipFill rotWithShape="1">
          <a:blip r:embed="rId4">
            <a:alphaModFix/>
          </a:blip>
          <a:srcRect b="39939" l="14308" r="32658" t="46549"/>
          <a:stretch/>
        </p:blipFill>
        <p:spPr>
          <a:xfrm>
            <a:off x="330775" y="1539875"/>
            <a:ext cx="6463584" cy="9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c70506031c_0_4"/>
          <p:cNvPicPr preferRelativeResize="0"/>
          <p:nvPr/>
        </p:nvPicPr>
        <p:blipFill rotWithShape="1">
          <a:blip r:embed="rId5">
            <a:alphaModFix/>
          </a:blip>
          <a:srcRect b="28201" l="14100" r="50901" t="59227"/>
          <a:stretch/>
        </p:blipFill>
        <p:spPr>
          <a:xfrm>
            <a:off x="7016550" y="1513550"/>
            <a:ext cx="4844676" cy="9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3c70506031c_0_4"/>
          <p:cNvPicPr preferRelativeResize="0"/>
          <p:nvPr/>
        </p:nvPicPr>
        <p:blipFill rotWithShape="1">
          <a:blip r:embed="rId6">
            <a:alphaModFix/>
          </a:blip>
          <a:srcRect b="9623" l="10942" r="61084" t="73872"/>
          <a:stretch/>
        </p:blipFill>
        <p:spPr>
          <a:xfrm>
            <a:off x="330776" y="2651975"/>
            <a:ext cx="2949501" cy="97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c70506031c_0_4"/>
          <p:cNvPicPr preferRelativeResize="0"/>
          <p:nvPr/>
        </p:nvPicPr>
        <p:blipFill rotWithShape="1">
          <a:blip r:embed="rId6">
            <a:alphaModFix/>
          </a:blip>
          <a:srcRect b="27273" l="12957" r="5243" t="17772"/>
          <a:stretch/>
        </p:blipFill>
        <p:spPr>
          <a:xfrm>
            <a:off x="3280275" y="2859667"/>
            <a:ext cx="8535024" cy="3223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70506031c_0_21"/>
          <p:cNvSpPr txBox="1"/>
          <p:nvPr/>
        </p:nvSpPr>
        <p:spPr>
          <a:xfrm>
            <a:off x="330778" y="295492"/>
            <a:ext cx="36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178" name="Google Shape;178;g3c70506031c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c70506031c_0_21"/>
          <p:cNvSpPr txBox="1"/>
          <p:nvPr/>
        </p:nvSpPr>
        <p:spPr>
          <a:xfrm>
            <a:off x="498025" y="1040700"/>
            <a:ext cx="4670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03. </a:t>
            </a:r>
            <a:r>
              <a:rPr b="1" lang="pt-BR" sz="1800">
                <a:solidFill>
                  <a:schemeClr val="dk1"/>
                </a:solidFill>
              </a:rPr>
              <a:t>Baseline_score_01_score_02_telco</a:t>
            </a:r>
            <a:endParaRPr/>
          </a:p>
        </p:txBody>
      </p:sp>
      <p:pic>
        <p:nvPicPr>
          <p:cNvPr id="180" name="Google Shape;180;g3c70506031c_0_21"/>
          <p:cNvPicPr preferRelativeResize="0"/>
          <p:nvPr/>
        </p:nvPicPr>
        <p:blipFill rotWithShape="1">
          <a:blip r:embed="rId4">
            <a:alphaModFix/>
          </a:blip>
          <a:srcRect b="27871" l="14565" r="40423" t="48043"/>
          <a:stretch/>
        </p:blipFill>
        <p:spPr>
          <a:xfrm>
            <a:off x="917225" y="4991800"/>
            <a:ext cx="4482601" cy="134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c70506031c_0_21"/>
          <p:cNvPicPr preferRelativeResize="0"/>
          <p:nvPr/>
        </p:nvPicPr>
        <p:blipFill rotWithShape="1">
          <a:blip r:embed="rId5">
            <a:alphaModFix/>
          </a:blip>
          <a:srcRect b="54661" l="16418" r="58958" t="31063"/>
          <a:stretch/>
        </p:blipFill>
        <p:spPr>
          <a:xfrm>
            <a:off x="7558600" y="1258275"/>
            <a:ext cx="3030399" cy="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c70506031c_0_21"/>
          <p:cNvPicPr preferRelativeResize="0"/>
          <p:nvPr/>
        </p:nvPicPr>
        <p:blipFill rotWithShape="1">
          <a:blip r:embed="rId6">
            <a:alphaModFix/>
          </a:blip>
          <a:srcRect b="19494" l="55933" r="4107" t="24884"/>
          <a:stretch/>
        </p:blipFill>
        <p:spPr>
          <a:xfrm>
            <a:off x="5986950" y="2817550"/>
            <a:ext cx="4755125" cy="37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c70506031c_0_21"/>
          <p:cNvPicPr preferRelativeResize="0"/>
          <p:nvPr/>
        </p:nvPicPr>
        <p:blipFill rotWithShape="1">
          <a:blip r:embed="rId7">
            <a:alphaModFix/>
          </a:blip>
          <a:srcRect b="15571" l="15983" r="41244" t="31733"/>
          <a:stretch/>
        </p:blipFill>
        <p:spPr>
          <a:xfrm>
            <a:off x="791426" y="1523922"/>
            <a:ext cx="4482601" cy="3104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c70506031c_0_35"/>
          <p:cNvSpPr txBox="1"/>
          <p:nvPr/>
        </p:nvSpPr>
        <p:spPr>
          <a:xfrm>
            <a:off x="330778" y="295492"/>
            <a:ext cx="36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189" name="Google Shape;189;g3c70506031c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c70506031c_0_35"/>
          <p:cNvSpPr txBox="1"/>
          <p:nvPr/>
        </p:nvSpPr>
        <p:spPr>
          <a:xfrm>
            <a:off x="498026" y="846675"/>
            <a:ext cx="55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04. </a:t>
            </a:r>
            <a:r>
              <a:rPr b="1" lang="pt-BR" sz="1800">
                <a:solidFill>
                  <a:schemeClr val="dk1"/>
                </a:solidFill>
              </a:rPr>
              <a:t>Baseline_score_01_score_02_telco_cad</a:t>
            </a:r>
            <a:endParaRPr/>
          </a:p>
        </p:txBody>
      </p:sp>
      <p:pic>
        <p:nvPicPr>
          <p:cNvPr id="191" name="Google Shape;191;g3c70506031c_0_35"/>
          <p:cNvPicPr preferRelativeResize="0"/>
          <p:nvPr/>
        </p:nvPicPr>
        <p:blipFill rotWithShape="1">
          <a:blip r:embed="rId4">
            <a:alphaModFix/>
          </a:blip>
          <a:srcRect b="27801" l="14160" r="57529" t="54989"/>
          <a:stretch/>
        </p:blipFill>
        <p:spPr>
          <a:xfrm>
            <a:off x="798026" y="1459350"/>
            <a:ext cx="2960948" cy="101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3c70506031c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25" y="3042150"/>
            <a:ext cx="9925351" cy="368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3c70506031c_0_35"/>
          <p:cNvPicPr preferRelativeResize="0"/>
          <p:nvPr/>
        </p:nvPicPr>
        <p:blipFill rotWithShape="1">
          <a:blip r:embed="rId6">
            <a:alphaModFix/>
          </a:blip>
          <a:srcRect b="0" l="64566" r="0" t="48984"/>
          <a:stretch/>
        </p:blipFill>
        <p:spPr>
          <a:xfrm>
            <a:off x="7205200" y="52475"/>
            <a:ext cx="3318402" cy="298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c70506031c_0_50"/>
          <p:cNvSpPr txBox="1"/>
          <p:nvPr/>
        </p:nvSpPr>
        <p:spPr>
          <a:xfrm>
            <a:off x="330778" y="295492"/>
            <a:ext cx="3621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DA291C"/>
                </a:solidFill>
              </a:rPr>
              <a:t>4</a:t>
            </a:r>
            <a:r>
              <a:rPr b="1" lang="pt-BR" sz="1400">
                <a:solidFill>
                  <a:srgbClr val="DA291C"/>
                </a:solidFill>
                <a:latin typeface="Arial"/>
                <a:ea typeface="Arial"/>
                <a:cs typeface="Arial"/>
                <a:sym typeface="Arial"/>
              </a:rPr>
              <a:t>. Modelo Baseline de behavior</a:t>
            </a:r>
            <a:endParaRPr b="1" sz="1400">
              <a:solidFill>
                <a:srgbClr val="DA291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 da organização Claro Brasil" id="199" name="Google Shape;199;g3c70506031c_0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4444" y="210991"/>
            <a:ext cx="476778" cy="47677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3c70506031c_0_50"/>
          <p:cNvSpPr txBox="1"/>
          <p:nvPr/>
        </p:nvSpPr>
        <p:spPr>
          <a:xfrm>
            <a:off x="498026" y="846675"/>
            <a:ext cx="551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</a:rPr>
              <a:t>05. Baseline_bureau_recarga</a:t>
            </a:r>
            <a:endParaRPr/>
          </a:p>
        </p:txBody>
      </p:sp>
      <p:pic>
        <p:nvPicPr>
          <p:cNvPr id="201" name="Google Shape;201;g3c70506031c_0_50"/>
          <p:cNvPicPr preferRelativeResize="0"/>
          <p:nvPr/>
        </p:nvPicPr>
        <p:blipFill rotWithShape="1">
          <a:blip r:embed="rId4">
            <a:alphaModFix/>
          </a:blip>
          <a:srcRect b="14154" l="13929" r="40758" t="62717"/>
          <a:stretch/>
        </p:blipFill>
        <p:spPr>
          <a:xfrm>
            <a:off x="498025" y="1384950"/>
            <a:ext cx="5292174" cy="151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c70506031c_0_50"/>
          <p:cNvPicPr preferRelativeResize="0"/>
          <p:nvPr/>
        </p:nvPicPr>
        <p:blipFill rotWithShape="1">
          <a:blip r:embed="rId5">
            <a:alphaModFix/>
          </a:blip>
          <a:srcRect b="11915" l="13674" r="16842" t="34315"/>
          <a:stretch/>
        </p:blipFill>
        <p:spPr>
          <a:xfrm>
            <a:off x="531187" y="3349125"/>
            <a:ext cx="5225852" cy="22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c70506031c_0_50"/>
          <p:cNvPicPr preferRelativeResize="0"/>
          <p:nvPr/>
        </p:nvPicPr>
        <p:blipFill rotWithShape="1">
          <a:blip r:embed="rId6">
            <a:alphaModFix/>
          </a:blip>
          <a:srcRect b="0" l="41162" r="0" t="0"/>
          <a:stretch/>
        </p:blipFill>
        <p:spPr>
          <a:xfrm>
            <a:off x="6331688" y="417875"/>
            <a:ext cx="4555188" cy="644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2026-01-30T21:23:54Z</dcterms:created>
  <dc:creator>ROBERTO PAULO SIANCIULIS JUNIOR</dc:creator>
</cp:coreProperties>
</file>